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30"/>
  </p:notesMasterIdLst>
  <p:handoutMasterIdLst>
    <p:handoutMasterId r:id="rId31"/>
  </p:handoutMasterIdLst>
  <p:sldIdLst>
    <p:sldId id="613" r:id="rId2"/>
    <p:sldId id="618" r:id="rId3"/>
    <p:sldId id="619" r:id="rId4"/>
    <p:sldId id="644" r:id="rId5"/>
    <p:sldId id="620" r:id="rId6"/>
    <p:sldId id="634" r:id="rId7"/>
    <p:sldId id="635" r:id="rId8"/>
    <p:sldId id="636" r:id="rId9"/>
    <p:sldId id="637" r:id="rId10"/>
    <p:sldId id="639" r:id="rId11"/>
    <p:sldId id="638" r:id="rId12"/>
    <p:sldId id="641" r:id="rId13"/>
    <p:sldId id="640" r:id="rId14"/>
    <p:sldId id="629" r:id="rId15"/>
    <p:sldId id="625" r:id="rId16"/>
    <p:sldId id="630" r:id="rId17"/>
    <p:sldId id="621" r:id="rId18"/>
    <p:sldId id="643" r:id="rId19"/>
    <p:sldId id="622" r:id="rId20"/>
    <p:sldId id="623" r:id="rId21"/>
    <p:sldId id="627" r:id="rId22"/>
    <p:sldId id="628" r:id="rId23"/>
    <p:sldId id="631" r:id="rId24"/>
    <p:sldId id="632" r:id="rId25"/>
    <p:sldId id="633" r:id="rId26"/>
    <p:sldId id="647" r:id="rId27"/>
    <p:sldId id="645" r:id="rId28"/>
    <p:sldId id="646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438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411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pos="1794">
          <p15:clr>
            <a:srgbClr val="A4A3A4"/>
          </p15:clr>
        </p15:guide>
        <p15:guide id="9" pos="2736">
          <p15:clr>
            <a:srgbClr val="A4A3A4"/>
          </p15:clr>
        </p15:guide>
        <p15:guide id="10" pos="202">
          <p15:clr>
            <a:srgbClr val="A4A3A4"/>
          </p15:clr>
        </p15:guide>
        <p15:guide id="11" pos="5322">
          <p15:clr>
            <a:srgbClr val="A4A3A4"/>
          </p15:clr>
        </p15:guide>
        <p15:guide id="12" pos="5625">
          <p15:clr>
            <a:srgbClr val="A4A3A4"/>
          </p15:clr>
        </p15:guide>
        <p15:guide id="13" pos="2878">
          <p15:clr>
            <a:srgbClr val="A4A3A4"/>
          </p15:clr>
        </p15:guide>
        <p15:guide id="14" pos="3555">
          <p15:clr>
            <a:srgbClr val="A4A3A4"/>
          </p15:clr>
        </p15:guide>
        <p15:guide id="15" pos="1965">
          <p15:clr>
            <a:srgbClr val="A4A3A4"/>
          </p15:clr>
        </p15:guide>
        <p15:guide id="16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Darren (HP Networking)" initials="SD(N" lastIdx="1" clrIdx="0">
    <p:extLst>
      <p:ext uri="{19B8F6BF-5375-455C-9EA6-DF929625EA0E}">
        <p15:presenceInfo xmlns:p15="http://schemas.microsoft.com/office/powerpoint/2012/main" userId="S-1-5-21-1343024091-879983540-725345543-122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5332"/>
    <a:srgbClr val="822980"/>
    <a:srgbClr val="87898B"/>
    <a:srgbClr val="0096D6"/>
    <a:srgbClr val="E5E8E8"/>
    <a:srgbClr val="B9B8BB"/>
    <a:srgbClr val="B9B9BB"/>
    <a:srgbClr val="B6B8B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5" autoAdjust="0"/>
    <p:restoredTop sz="88727" autoAdjust="0"/>
  </p:normalViewPr>
  <p:slideViewPr>
    <p:cSldViewPr snapToGrid="0">
      <p:cViewPr varScale="1">
        <p:scale>
          <a:sx n="90" d="100"/>
          <a:sy n="90" d="100"/>
        </p:scale>
        <p:origin x="96" y="204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411"/>
        <p:guide orient="horz" pos="146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648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9/27/2014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9/27/2014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25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211" y="0"/>
            <a:ext cx="9158200" cy="51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51988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2" tIns="45681" rIns="91362" bIns="45681" anchor="ctr"/>
          <a:lstStyle/>
          <a:p>
            <a:pPr algn="ctr" defTabSz="8152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4" name="Picture 3" descr="Disc2014_ent_tg_Wht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440" y="1150937"/>
            <a:ext cx="7225291" cy="25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87898B"/>
                </a:solidFill>
                <a:latin typeface="HP Simplified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rgbClr val="87898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87898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832482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mimR_Blue_RGB_150_L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036" y="1556454"/>
            <a:ext cx="5533272" cy="21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87898B"/>
                </a:solidFill>
                <a:latin typeface="HP Simplified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rgbClr val="87898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87898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3038" indent="-173038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038">
              <a:buSzPct val="80000"/>
              <a:buFont typeface="HP Simplified"/>
              <a:buChar char="−"/>
              <a:tabLst/>
              <a:defRPr sz="1400">
                <a:solidFill>
                  <a:srgbClr val="000000"/>
                </a:solidFill>
              </a:defRPr>
            </a:lvl2pPr>
            <a:lvl3pPr marL="515938" indent="-169863">
              <a:tabLst/>
              <a:defRPr sz="1400">
                <a:solidFill>
                  <a:srgbClr val="000000"/>
                </a:solidFill>
              </a:defRPr>
            </a:lvl3pPr>
            <a:lvl4pPr marL="693738" indent="-180975">
              <a:defRPr sz="1400">
                <a:solidFill>
                  <a:srgbClr val="000000"/>
                </a:solidFill>
              </a:defRPr>
            </a:lvl4pPr>
            <a:lvl5pPr marL="838200" indent="-150813">
              <a:tabLst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4"/>
                </a:solidFill>
                <a:latin typeface="HP Simplified"/>
                <a:cs typeface="HP Simplified"/>
              </a:rPr>
              <a:t>© Copyright 2014 Hewlett-Packard Development Company, L.P. </a:t>
            </a:r>
            <a:r>
              <a:rPr lang="en-US" sz="700" b="0" i="0" baseline="0" dirty="0" smtClean="0">
                <a:solidFill>
                  <a:schemeClr val="accent4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4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chemeClr val="accent4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chemeClr val="accent4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0" r:id="rId2"/>
    <p:sldLayoutId id="2147483834" r:id="rId3"/>
    <p:sldLayoutId id="2147483833" r:id="rId4"/>
    <p:sldLayoutId id="2147483837" r:id="rId5"/>
    <p:sldLayoutId id="2147483809" r:id="rId6"/>
    <p:sldLayoutId id="2147483839" r:id="rId7"/>
    <p:sldLayoutId id="2147483823" r:id="rId8"/>
    <p:sldLayoutId id="2147483824" r:id="rId9"/>
    <p:sldLayoutId id="2147483825" r:id="rId10"/>
    <p:sldLayoutId id="214748384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irtualbox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ubuntu.com/desktop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9184" y="1381365"/>
            <a:ext cx="6858000" cy="1216178"/>
          </a:xfrm>
        </p:spPr>
        <p:txBody>
          <a:bodyPr/>
          <a:lstStyle/>
          <a:p>
            <a:r>
              <a:rPr lang="en-US" dirty="0" smtClean="0"/>
              <a:t>SA Survival Kit - Ubuntu</a:t>
            </a:r>
            <a:endParaRPr lang="en-US" spc="-1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Rick Kauffman Regional Consulting Solutions Architect</a:t>
            </a:r>
            <a:r>
              <a:rPr lang="en-US" b="0" dirty="0" smtClean="0"/>
              <a:t> / </a:t>
            </a:r>
            <a:r>
              <a:rPr lang="en-US" dirty="0" smtClean="0"/>
              <a:t>June</a:t>
            </a:r>
            <a:r>
              <a:rPr lang="en-US" b="0" dirty="0" smtClean="0"/>
              <a:t> 12, 2014</a:t>
            </a:r>
          </a:p>
          <a:p>
            <a:r>
              <a:rPr lang="en-US" b="0" dirty="0" smtClean="0"/>
              <a:t> 		</a:t>
            </a:r>
            <a:r>
              <a:rPr lang="en-US" dirty="0" smtClean="0">
                <a:solidFill>
                  <a:schemeClr val="tx2"/>
                </a:solidFill>
              </a:rPr>
              <a:t>@</a:t>
            </a:r>
            <a:r>
              <a:rPr lang="en-US" dirty="0" err="1" smtClean="0">
                <a:solidFill>
                  <a:schemeClr val="tx2"/>
                </a:solidFill>
              </a:rPr>
              <a:t>netwookie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3" y="3606845"/>
            <a:ext cx="439428" cy="3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Panic!!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45" y="1888323"/>
            <a:ext cx="5162049" cy="24951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90337" y="930442"/>
            <a:ext cx="687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If you are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paying attention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you will know that we are creating a 8 Gig virtual disk and it’s OK to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“Erase disk and install Ubuntu”.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 see why you would be surprised.</a:t>
            </a:r>
          </a:p>
        </p:txBody>
      </p:sp>
    </p:spTree>
    <p:extLst>
      <p:ext uri="{BB962C8B-B14F-4D97-AF65-F5344CB8AC3E}">
        <p14:creationId xmlns:p14="http://schemas.microsoft.com/office/powerpoint/2010/main" val="19194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Ubuntu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6" y="1034308"/>
            <a:ext cx="3770646" cy="3236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1685" y="4271210"/>
            <a:ext cx="4058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 hope you remembered the password!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13" y="853161"/>
            <a:ext cx="4356246" cy="3599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421002"/>
            <a:ext cx="185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Unity Desktop</a:t>
            </a:r>
          </a:p>
        </p:txBody>
      </p:sp>
    </p:spTree>
    <p:extLst>
      <p:ext uri="{BB962C8B-B14F-4D97-AF65-F5344CB8AC3E}">
        <p14:creationId xmlns:p14="http://schemas.microsoft.com/office/powerpoint/2010/main" val="32965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Guest Additions </a:t>
            </a:r>
            <a:r>
              <a:rPr lang="en-US" sz="1800" dirty="0" smtClean="0"/>
              <a:t>(Needed to increase screen size)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5" y="1554329"/>
            <a:ext cx="3690362" cy="3005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158" y="874295"/>
            <a:ext cx="790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From the Devices menu item select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Insert Guest Additions CD image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…Host 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57" y="1212849"/>
            <a:ext cx="1728267" cy="140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9705" y="2617536"/>
            <a:ext cx="468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Select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RUN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and enter your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Password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at the prompt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557" y="2956090"/>
            <a:ext cx="1613316" cy="13111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6482" y="4246896"/>
            <a:ext cx="454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Press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to close the window </a:t>
            </a:r>
            <a:r>
              <a:rPr lang="en-US" sz="24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REBOOT!</a:t>
            </a:r>
          </a:p>
        </p:txBody>
      </p:sp>
    </p:spTree>
    <p:extLst>
      <p:ext uri="{BB962C8B-B14F-4D97-AF65-F5344CB8AC3E}">
        <p14:creationId xmlns:p14="http://schemas.microsoft.com/office/powerpoint/2010/main" val="20250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 up the screen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1472653"/>
            <a:ext cx="3841583" cy="30642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85282" y="665951"/>
            <a:ext cx="800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screen resolution should now be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1024x768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If not, use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System Settings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and click on the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Display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icon. Locate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resolution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and increase it to your liking.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99" y="1472653"/>
            <a:ext cx="3770127" cy="30642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0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5" y="1441622"/>
            <a:ext cx="4066338" cy="33041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10746" y="761399"/>
            <a:ext cx="743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 the top icon on the left to search for the terminal window. This is where we will start using some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Linux commands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to spruce this interface up a little bit.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61" y="1762898"/>
            <a:ext cx="3706837" cy="211712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653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06" y="1623828"/>
            <a:ext cx="3581400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65800"/>
            <a:ext cx="3998495" cy="1688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99" y="794084"/>
            <a:ext cx="6785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By default </a:t>
            </a:r>
            <a:r>
              <a:rPr lang="en-US" sz="1600" u="sng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you are not the system operator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 To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temporarily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elevate you permission to execute system commands you will need to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sudo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Don’t ask just do….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uuhhmmm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..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sudo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3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set the IP address for eth0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1542799"/>
            <a:ext cx="4724400" cy="485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5221" y="850232"/>
            <a:ext cx="77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We are now going to edit the /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etc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/network/interfaces configuration file to assign a static IP address to our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DevOps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box.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I promise , this will only hurt once!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2548" y="1493298"/>
            <a:ext cx="179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Vi the file (vi is a native Linux editor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221" y="2269958"/>
            <a:ext cx="3922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arrow keys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, get the cursor to the “K” in loopback and enter “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a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to append, then enter twice!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04" y="2078073"/>
            <a:ext cx="4400550" cy="838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4" y="3100955"/>
            <a:ext cx="3505200" cy="17811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497304" y="2965772"/>
            <a:ext cx="4045117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Just type regularly and enter your specific information. When you finish hit the “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ESC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key, “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SHIFT :”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and “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wq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for write/quit 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(omit quotes)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354" y="4150209"/>
            <a:ext cx="5143500" cy="190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288757" y="4442142"/>
            <a:ext cx="4074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Restart the networking service…did you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sudo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07241" y="2261993"/>
            <a:ext cx="3438525" cy="802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42549" y="1490930"/>
            <a:ext cx="1267325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45766" y="3503951"/>
            <a:ext cx="24202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2539" y="259340"/>
            <a:ext cx="8117206" cy="430887"/>
          </a:xfrm>
        </p:spPr>
        <p:txBody>
          <a:bodyPr/>
          <a:lstStyle/>
          <a:p>
            <a:r>
              <a:rPr lang="en-US" dirty="0" smtClean="0"/>
              <a:t>Get a better looking Desktop, Seriously!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2" y="2046788"/>
            <a:ext cx="6905625" cy="36195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2" y="2747376"/>
            <a:ext cx="3705225" cy="14287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2" y="3290845"/>
            <a:ext cx="6619875" cy="17145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84421" y="3569368"/>
            <a:ext cx="3745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Answer “y” to all questions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621" y="874295"/>
            <a:ext cx="7555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Enter these commands in the terminal window to download the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MATE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desktop for Ubuntu.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Cinnamon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used to be a great desktop but the discontinued support for the PPA….Google it!</a:t>
            </a:r>
          </a:p>
        </p:txBody>
      </p:sp>
    </p:spTree>
    <p:extLst>
      <p:ext uri="{BB962C8B-B14F-4D97-AF65-F5344CB8AC3E}">
        <p14:creationId xmlns:p14="http://schemas.microsoft.com/office/powerpoint/2010/main" val="281454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 and back in to the Mate Desktop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7" y="851689"/>
            <a:ext cx="3788149" cy="187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293" y="851689"/>
            <a:ext cx="1833162" cy="1217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4" y="3017169"/>
            <a:ext cx="3309186" cy="1614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229" y="2255170"/>
            <a:ext cx="3218532" cy="25716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484" y="970547"/>
            <a:ext cx="336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6229" y="970547"/>
            <a:ext cx="25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5310" y="3280611"/>
            <a:ext cx="326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82113" y="3136232"/>
            <a:ext cx="15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4152" y="1532122"/>
            <a:ext cx="955553" cy="1683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31311" y="1140760"/>
            <a:ext cx="273764" cy="2308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8363" y="3601568"/>
            <a:ext cx="2078499" cy="4089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Ubuntu Software Center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2868" y="965152"/>
            <a:ext cx="2073974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Minimum tools to install: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Chromium (Chrome)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Bluefish</a:t>
            </a: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FileZilla</a:t>
            </a:r>
            <a:endParaRPr lang="en-US" sz="1600" dirty="0" smtClean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Remember: Your drive is only 8Gb….but it’s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OK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to download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Galaga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!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Customize: Google Mate Themes!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10" y="1299412"/>
            <a:ext cx="4750558" cy="35513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4506" y="1990991"/>
            <a:ext cx="898359" cy="254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5537" y="914400"/>
            <a:ext cx="777240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is comes to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DevOps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there are many platforms which you could use. If you were one of those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“fringe”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Solution Architects (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you know who you are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) you’re probably chomping at the bit to get your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commodore 64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ready for action. For the rest of us (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who are actually from this planet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) there is Linux. 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I’m sure you have a favorite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distro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”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but I have found that there are a lot of applications and support for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Ubuntu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In this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SA survival Kit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we will get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Oracle Virtual Box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(Please enough with the VMWare moaning, you’ll thank me later) and the latest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Ubuntu Desktop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and start creating our own super, bad to the bone,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DevOps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platform.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Disclaimer: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There will be some command line Linux involved!</a:t>
            </a:r>
          </a:p>
        </p:txBody>
      </p:sp>
    </p:spTree>
    <p:extLst>
      <p:ext uri="{BB962C8B-B14F-4D97-AF65-F5344CB8AC3E}">
        <p14:creationId xmlns:p14="http://schemas.microsoft.com/office/powerpoint/2010/main" val="27784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184" y="1147011"/>
            <a:ext cx="2478184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Located on the desktop is a graphical file browser and should look and feel a lot like the one you are familiar with in Windows.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 this is quickly get around the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filesystem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and get an inventory of files in your home directory.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0" y="665950"/>
            <a:ext cx="5390735" cy="39849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04674" y="1291390"/>
            <a:ext cx="713873" cy="5133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Directory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1789" y="858252"/>
            <a:ext cx="6922169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Linux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filesystem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is pretty much the same as Windows. It has a root directory “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/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and then everything else under it is a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folder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By default you will have a home directory to keep your files in. The directory location is /home/</a:t>
            </a:r>
            <a:r>
              <a:rPr lang="en-US" sz="1600" i="1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your_user_id</a:t>
            </a:r>
            <a:r>
              <a:rPr lang="en-US" sz="1600" i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.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This place in the file system belongs to you. Any files you create will have the file permissions and ownership assigned to your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userid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600" i="1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i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important thing to remember is when you are in another file system location </a:t>
            </a:r>
            <a:r>
              <a:rPr lang="en-US" sz="1600" i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YOU MAY NOT BE THE OWNER </a:t>
            </a:r>
            <a:r>
              <a:rPr lang="en-US" sz="1600" i="1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and not have the appropriate privilege level to execute scripts!!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600" i="1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 hand command line trick is to type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pwd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This means “Print Working Directory” Use this on the command line and you will always know where you are at!</a:t>
            </a:r>
            <a:endParaRPr lang="en-US" sz="1600" dirty="0" smtClean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9184" y="665951"/>
            <a:ext cx="733894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Permission </a:t>
            </a:r>
            <a:r>
              <a:rPr lang="en-US" sz="1100" b="1" dirty="0"/>
              <a:t>Groups</a:t>
            </a:r>
            <a:endParaRPr lang="en-US" sz="1100" dirty="0"/>
          </a:p>
          <a:p>
            <a:r>
              <a:rPr lang="en-US" sz="1100" dirty="0"/>
              <a:t>Each file and directory has three user based permission groups: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owner</a:t>
            </a:r>
            <a:r>
              <a:rPr lang="en-US" sz="1100" dirty="0"/>
              <a:t> - The Owner permissions apply only the owner of the file or directory, they will not impact the actions of other users.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group</a:t>
            </a:r>
            <a:r>
              <a:rPr lang="en-US" sz="1100" dirty="0"/>
              <a:t> - The Group permissions apply only to the group that has been assigned to the file or directory, they will not effect the actions of other users.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all users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/>
              <a:t>- The All Users permissions apply to all other users on the system, this is the permission group that you want to watch the most.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Permission Types</a:t>
            </a:r>
          </a:p>
          <a:p>
            <a:r>
              <a:rPr lang="en-US" sz="1100" dirty="0"/>
              <a:t>Each file or directory has three basic permission types: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read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/>
              <a:t>- The Read permission refers to a user's capability to read the contents of the file.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write</a:t>
            </a:r>
            <a:r>
              <a:rPr lang="en-US" sz="1100" dirty="0"/>
              <a:t> - The Write permissions refer to a user's capability to write or modify a file or directory.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execute</a:t>
            </a:r>
            <a:r>
              <a:rPr lang="en-US" sz="1100" dirty="0"/>
              <a:t> - The Execute permission affects a user's capability to execute a file or view the contents of a directory.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Viewing the Permissions</a:t>
            </a:r>
          </a:p>
          <a:p>
            <a:r>
              <a:rPr lang="en-US" sz="1100" dirty="0"/>
              <a:t>You can view the permissions by checking the file or directory permissions in your favorite GUI File Manager (which I will not cover here) or by reviewing the output of the </a:t>
            </a:r>
            <a:r>
              <a:rPr lang="en-US" sz="1100" b="1" i="1" dirty="0"/>
              <a:t>\"</a:t>
            </a:r>
            <a:r>
              <a:rPr lang="en-US" sz="1100" b="1" i="1" dirty="0" err="1"/>
              <a:t>ls</a:t>
            </a:r>
            <a:r>
              <a:rPr lang="en-US" sz="1100" b="1" i="1" dirty="0"/>
              <a:t> -l\"</a:t>
            </a:r>
            <a:r>
              <a:rPr lang="en-US" sz="1100" dirty="0"/>
              <a:t> command while in the terminal and while working in the directory which contains the file or folder. 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The permission in the command line is displayed as: </a:t>
            </a:r>
            <a:r>
              <a:rPr lang="en-US" sz="1100" b="1" i="1" dirty="0"/>
              <a:t>_</a:t>
            </a:r>
            <a:r>
              <a:rPr lang="en-US" sz="1100" b="1" i="1" dirty="0" err="1">
                <a:solidFill>
                  <a:srgbClr val="00B0F0"/>
                </a:solidFill>
              </a:rPr>
              <a:t>rwxrwxrwx</a:t>
            </a:r>
            <a:r>
              <a:rPr lang="en-US" sz="1100" b="1" i="1" dirty="0">
                <a:solidFill>
                  <a:srgbClr val="00B0F0"/>
                </a:solidFill>
              </a:rPr>
              <a:t> 1 </a:t>
            </a:r>
            <a:r>
              <a:rPr lang="en-US" sz="1100" b="1" i="1" dirty="0" err="1">
                <a:solidFill>
                  <a:srgbClr val="00B0F0"/>
                </a:solidFill>
              </a:rPr>
              <a:t>owner:group</a:t>
            </a:r>
            <a:endParaRPr lang="en-US" sz="1100" dirty="0">
              <a:solidFill>
                <a:srgbClr val="00B0F0"/>
              </a:solidFill>
            </a:endParaRP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 smtClean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184" y="3897605"/>
            <a:ext cx="7692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important thing to remember is when you are trying to run a script is </a:t>
            </a:r>
            <a:r>
              <a:rPr lang="en-US" sz="1600" u="sng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make sure it is executable</a:t>
            </a:r>
            <a:r>
              <a:rPr lang="en-US" sz="1600" u="sng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!   </a:t>
            </a:r>
            <a:r>
              <a:rPr lang="en-US" sz="1100" dirty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Reference</a:t>
            </a:r>
            <a:r>
              <a:rPr lang="en-US" sz="11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: http</a:t>
            </a:r>
            <a:r>
              <a:rPr lang="en-US" sz="1100" dirty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://www.linux.com/learn/tutorials/309527-understanding-linux-file-permissions</a:t>
            </a:r>
            <a:endParaRPr lang="en-US" sz="1100" dirty="0" smtClean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put things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7305" y="986589"/>
            <a:ext cx="7804484" cy="340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In your journey to develop something that looks, feels and acts like a real application, you will be dealing with different file types. You can have a host of different webpages on a site but the primary one is called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“Index.html”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it is the seed page of all websites. This needs to be stored in a specific place and by default (after creating a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L.A.M.P.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server) is will be…..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b="1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b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/</a:t>
            </a:r>
            <a:r>
              <a:rPr lang="en-US" sz="1600" b="1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var</a:t>
            </a:r>
            <a:r>
              <a:rPr lang="en-US" sz="1600" b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/www/html     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This is the directory that you will store the “seed” HTML file.</a:t>
            </a:r>
          </a:p>
          <a:p>
            <a:pPr marL="0"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scripts you create that will be kicked off from a form on your index.html (if they are python) will end with a “.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py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Ex: my_script.py. 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0213">
              <a:spcAft>
                <a:spcPts val="400"/>
              </a:spcAft>
              <a:buSzPct val="100000"/>
            </a:pPr>
            <a:r>
              <a:rPr lang="en-US" sz="1600" b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/</a:t>
            </a:r>
            <a:r>
              <a:rPr lang="en-US" sz="1600" b="1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usr</a:t>
            </a:r>
            <a:r>
              <a:rPr lang="en-US" sz="1600" b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/lib/</a:t>
            </a:r>
            <a:r>
              <a:rPr lang="en-US" sz="1600" b="1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cgi</a:t>
            </a:r>
            <a:r>
              <a:rPr lang="en-US" sz="1600" b="1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-bin     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Store python </a:t>
            </a:r>
            <a:r>
              <a:rPr lang="en-US" sz="16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scripts in this directory:</a:t>
            </a:r>
          </a:p>
          <a:p>
            <a:pPr defTabSz="430213">
              <a:spcAft>
                <a:spcPts val="400"/>
              </a:spcAft>
              <a:buSzPct val="100000"/>
            </a:pPr>
            <a:endParaRPr lang="en-US" sz="1600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L.A.M.P. server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9184" y="1493834"/>
            <a:ext cx="5229726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First refresh your package index...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sudo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apt-get update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... and then install the LAMP stack: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sudo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apt-get install lamp-server^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Mind the caret (^) at the end.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14" y="1493834"/>
            <a:ext cx="2512672" cy="1645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221" y="3231041"/>
            <a:ext cx="299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Set a password for MySQL admin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953" y="757589"/>
            <a:ext cx="701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LAMP stands for Linux, Apache, MySQL and PHP. Once the installation is complete you will have a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full blown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apache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webserver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at your disposal.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3735144"/>
            <a:ext cx="4327107" cy="911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184" y="2815542"/>
            <a:ext cx="432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the installation is finished point a web browser from another computer at your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DevOps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IP address……Do you see…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It Works!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31368" y="1900989"/>
            <a:ext cx="705853" cy="59355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9" y="1620705"/>
            <a:ext cx="4160921" cy="28124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CGI scripting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498" y="626735"/>
            <a:ext cx="752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We are almost done with setting up this system. The last thing we need to do is configure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Apache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to know where we will be storing our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cgi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scripts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(python scripts)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8" y="1211510"/>
            <a:ext cx="4259824" cy="8183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0979" y="2185842"/>
            <a:ext cx="42887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We will edit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000-default.conf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file in the /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etc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/apache2/sites-available directory. Remember to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sudo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Anywhere between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&lt;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VirtualHost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 * :80&gt;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and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&lt;/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VirtualHost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 the arrow keys to find a spot and press the “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key for insert. Use normal typing and enter the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cgi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directory information. To save the file “ESC” and enter “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:</a:t>
            </a:r>
            <a:r>
              <a:rPr lang="en-US" sz="1600" dirty="0" err="1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wq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”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SUDO, SUDO, SUDO!!!!!!!</a:t>
            </a:r>
          </a:p>
        </p:txBody>
      </p:sp>
      <p:sp>
        <p:nvSpPr>
          <p:cNvPr id="7" name="Rectangle 6"/>
          <p:cNvSpPr/>
          <p:nvPr/>
        </p:nvSpPr>
        <p:spPr>
          <a:xfrm>
            <a:off x="5111824" y="2903621"/>
            <a:ext cx="3206007" cy="117107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69837" y="1837481"/>
            <a:ext cx="1504486" cy="1924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9184" y="4247945"/>
            <a:ext cx="4170627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Run this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command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</a:t>
            </a:r>
            <a:r>
              <a:rPr lang="en-US" sz="1600" dirty="0" err="1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sudo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 a2enmod </a:t>
            </a:r>
            <a:r>
              <a:rPr lang="en-US" sz="1600" dirty="0" err="1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cgi</a:t>
            </a:r>
            <a:endParaRPr lang="en-US" sz="1600" dirty="0" smtClean="0">
              <a:solidFill>
                <a:srgbClr val="FF0000"/>
              </a:solidFill>
              <a:latin typeface="HP Simplified" pitchFamily="34" charset="0"/>
              <a:cs typeface="HP Simplified" pitchFamily="34" charset="0"/>
            </a:endParaRPr>
          </a:p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Restart apache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 err="1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sudo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 service 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apache2 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  <a:sym typeface="Wingdings" panose="05000000000000000000" pitchFamily="2" charset="2"/>
              </a:rPr>
              <a:t>restart</a:t>
            </a:r>
            <a:endParaRPr lang="en-US" sz="1600" dirty="0" smtClean="0">
              <a:solidFill>
                <a:srgbClr val="FF0000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6911" y="4529470"/>
            <a:ext cx="281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Order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allow,deny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…no spaces!!</a:t>
            </a:r>
            <a:endParaRPr lang="en-US" sz="1600" dirty="0" smtClean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25052" y="2063097"/>
            <a:ext cx="397844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cs typeface="Consolas" panose="020B0609020204030204" pitchFamily="49" charset="0"/>
              </a:rPr>
              <a:t>&lt;Directory /&gt; Options FollowSymLinks AllowOverride All Order deny,allow Allow from all &lt;/Directory&gt; </a:t>
            </a: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the options to :</a:t>
            </a:r>
            <a:r>
              <a:rPr kumimoji="0" lang="en-US" sz="1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cs typeface="Consolas" panose="020B0609020204030204" pitchFamily="49" charset="0"/>
              </a:rPr>
              <a:t>Options Indexes FollowSymLinks Includes ExecCGI</a:t>
            </a: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Finally, it should look like:</a:t>
            </a: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cs typeface="Consolas" panose="020B0609020204030204" pitchFamily="49" charset="0"/>
              </a:rPr>
              <a:t>&lt;Directory /&gt; #Options FollowSymLinks Options Indexes FollowSymLinks Includes ExecCGI AllowOverride All Order deny,allow Allow from all &lt;/Directory&gt;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 your brand new L.A.M.P. </a:t>
            </a:r>
            <a:r>
              <a:rPr lang="en-US" dirty="0" err="1" smtClean="0"/>
              <a:t>DevOps</a:t>
            </a:r>
            <a:r>
              <a:rPr lang="en-US" dirty="0" smtClean="0"/>
              <a:t> workstation!!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29" y="782098"/>
            <a:ext cx="5148116" cy="35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Questions?????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 you think Google is for? GOOGLE it!!!!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803" y="226972"/>
            <a:ext cx="8766264" cy="430887"/>
          </a:xfrm>
        </p:spPr>
        <p:txBody>
          <a:bodyPr/>
          <a:lstStyle/>
          <a:p>
            <a:r>
              <a:rPr lang="en-US" dirty="0" smtClean="0"/>
              <a:t>Setup a Oracle Virtual Box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93558" y="986589"/>
            <a:ext cx="7571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Make your way on over to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  <a:hlinkClick r:id="rId2"/>
              </a:rPr>
              <a:t>www.virtualbox.org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and look to the left for the “Download” link.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08" y="1395081"/>
            <a:ext cx="3137987" cy="16697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69" y="2087042"/>
            <a:ext cx="4616867" cy="1813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778" y="3782563"/>
            <a:ext cx="4443163" cy="6341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3558" y="3782563"/>
            <a:ext cx="2638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Get the Windows version x86/amd64.</a:t>
            </a:r>
            <a:r>
              <a:rPr lang="en-US" sz="1600" dirty="0" smtClean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 Save it to your PC and run the installer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one minor adjustment from the defaults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8863" y="1114926"/>
            <a:ext cx="860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the network adapter is configured, by default it is set to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NAT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We will want to use an IP address for our new </a:t>
            </a:r>
            <a:r>
              <a:rPr lang="en-US" sz="1600" dirty="0" err="1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DevOps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box that is on our </a:t>
            </a:r>
            <a:r>
              <a:rPr lang="en-US" sz="1600" u="sng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lab network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We will have to set the network adapter settings to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“Bridged”.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70" y="2189747"/>
            <a:ext cx="3067492" cy="229076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85808" y="2318084"/>
            <a:ext cx="320571" cy="31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181277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Highlight your VM in the left panel and click on the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gear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icon to change the settings. Select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Network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on the left and use the pull down to change the setting to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Bridged Adapter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6" y="3280816"/>
            <a:ext cx="3038475" cy="11996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037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Ubuntu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1368" y="810126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Open a web browser and enter the URL of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  <a:hlinkClick r:id="rId2"/>
              </a:rPr>
              <a:t>www.ubuntu.com/desktop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. You will see an </a:t>
            </a:r>
            <a:r>
              <a:rPr lang="en-US" sz="1600" dirty="0" smtClean="0">
                <a:solidFill>
                  <a:srgbClr val="F05332"/>
                </a:solidFill>
                <a:latin typeface="HP Simplified" pitchFamily="34" charset="0"/>
                <a:cs typeface="HP Simplified" pitchFamily="34" charset="0"/>
              </a:rPr>
              <a:t>orange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button that says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“Get Ubuntu now”.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Get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32" y="1602571"/>
            <a:ext cx="4480510" cy="26139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21368" y="2125579"/>
            <a:ext cx="246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Save the file to a directory you will remember later! Make sure you get the 64-bit version!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484" y="3007895"/>
            <a:ext cx="3769223" cy="16483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77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68" y="1435770"/>
            <a:ext cx="3919404" cy="29420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42737" y="881583"/>
            <a:ext cx="5831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Open Oracle 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VirtualBox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and from the menu select “Machine/New”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435769"/>
            <a:ext cx="2517357" cy="21691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34001" y="3906253"/>
            <a:ext cx="2775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Verify the Type is Linux and the Version is Ubuntu (64 bit) and select “Next”</a:t>
            </a:r>
          </a:p>
        </p:txBody>
      </p:sp>
    </p:spTree>
    <p:extLst>
      <p:ext uri="{BB962C8B-B14F-4D97-AF65-F5344CB8AC3E}">
        <p14:creationId xmlns:p14="http://schemas.microsoft.com/office/powerpoint/2010/main" val="35111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Ubuntu Settings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78" y="770020"/>
            <a:ext cx="2106590" cy="18631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94" y="770020"/>
            <a:ext cx="2123323" cy="1870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49" y="770020"/>
            <a:ext cx="2289008" cy="19127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78" y="2927684"/>
            <a:ext cx="2110343" cy="17782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519" y="2927684"/>
            <a:ext cx="2084098" cy="17637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151" y="2786884"/>
            <a:ext cx="2840204" cy="21346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22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074" y="962526"/>
            <a:ext cx="806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You will need to now </a:t>
            </a:r>
            <a:r>
              <a:rPr lang="en-US" sz="1600" dirty="0" smtClean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“Start”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the VM we just created. Do this by clicking once on the VM in the left hand list of VM’s and then clicking on the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HP Simplified" pitchFamily="34" charset="0"/>
                <a:cs typeface="HP Simplified" pitchFamily="34" charset="0"/>
              </a:rPr>
              <a:t>Green Arrow 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at the top of the dialog.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22" y="1644316"/>
            <a:ext cx="3841282" cy="28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the Ubuntu 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1686152"/>
            <a:ext cx="3089609" cy="2106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789" y="818147"/>
            <a:ext cx="7267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Use the “Up Arrow” icon and navigate to where you saved the .</a:t>
            </a:r>
            <a:r>
              <a:rPr lang="en-US" sz="1600" dirty="0" err="1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iso</a:t>
            </a: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image of Ubuntu. Click on the “Start”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10" y="1291389"/>
            <a:ext cx="4690690" cy="31429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474" y="4010526"/>
            <a:ext cx="307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sz="1600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From this point forward enter your selections based on your location. </a:t>
            </a:r>
          </a:p>
        </p:txBody>
      </p:sp>
    </p:spTree>
    <p:extLst>
      <p:ext uri="{BB962C8B-B14F-4D97-AF65-F5344CB8AC3E}">
        <p14:creationId xmlns:p14="http://schemas.microsoft.com/office/powerpoint/2010/main" val="28214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_PPT_Events_template_16x9_Jan2013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HP_PPT_Events_template_16x9_Jan2013.potx</Template>
  <TotalTime>5264</TotalTime>
  <Words>1757</Words>
  <Application>Microsoft Office PowerPoint</Application>
  <PresentationFormat>On-screen Show (16:9)</PresentationFormat>
  <Paragraphs>122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Unicode MS</vt:lpstr>
      <vt:lpstr>Arial</vt:lpstr>
      <vt:lpstr>Consolas</vt:lpstr>
      <vt:lpstr>HP Simplified</vt:lpstr>
      <vt:lpstr>Lucida Grande</vt:lpstr>
      <vt:lpstr>Wingdings</vt:lpstr>
      <vt:lpstr>HP_PPT_Events_template_16x9_Jan2013</vt:lpstr>
      <vt:lpstr>SA Survival Kit - Ubuntu</vt:lpstr>
      <vt:lpstr>Introduction</vt:lpstr>
      <vt:lpstr>Setup a Oracle Virtual Box</vt:lpstr>
      <vt:lpstr>Making one minor adjustment from the defaults</vt:lpstr>
      <vt:lpstr>Getting Ubuntu</vt:lpstr>
      <vt:lpstr>Creating the VM</vt:lpstr>
      <vt:lpstr>More Ubuntu Settings</vt:lpstr>
      <vt:lpstr>Starting the VM</vt:lpstr>
      <vt:lpstr>Loading the Ubuntu OS</vt:lpstr>
      <vt:lpstr>Don’t Panic!!</vt:lpstr>
      <vt:lpstr>Welcome to Ubuntu</vt:lpstr>
      <vt:lpstr>Install Guest Additions (Needed to increase screen size)</vt:lpstr>
      <vt:lpstr>Kick up the screen size</vt:lpstr>
      <vt:lpstr>Terminal window</vt:lpstr>
      <vt:lpstr>sudo</vt:lpstr>
      <vt:lpstr>Hard set the IP address for eth0</vt:lpstr>
      <vt:lpstr>Get a better looking Desktop, Seriously! </vt:lpstr>
      <vt:lpstr>Logout and back in to the Mate Desktop</vt:lpstr>
      <vt:lpstr>Ubuntu Software Center</vt:lpstr>
      <vt:lpstr>File Browser</vt:lpstr>
      <vt:lpstr>Home Directory</vt:lpstr>
      <vt:lpstr>Linux File Permissions</vt:lpstr>
      <vt:lpstr>Where to put things</vt:lpstr>
      <vt:lpstr>Building a L.A.M.P. server</vt:lpstr>
      <vt:lpstr>Enabling CGI scripting</vt:lpstr>
      <vt:lpstr>PowerPoint Presentation</vt:lpstr>
      <vt:lpstr>Enjoy your brand new L.A.M.P. DevOps workstation!!</vt:lpstr>
      <vt:lpstr>Questions?????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</dc:title>
  <dc:creator>Sami Saaud</dc:creator>
  <cp:lastModifiedBy>Kauffman, Rick A.</cp:lastModifiedBy>
  <cp:revision>75</cp:revision>
  <cp:lastPrinted>2013-01-17T18:56:59Z</cp:lastPrinted>
  <dcterms:created xsi:type="dcterms:W3CDTF">2014-02-04T05:48:20Z</dcterms:created>
  <dcterms:modified xsi:type="dcterms:W3CDTF">2014-09-27T18:31:00Z</dcterms:modified>
</cp:coreProperties>
</file>